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3531"/>
    <a:srgbClr val="F4D1A2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6CF245-7D73-4235-8241-57BD79F08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77D143D-F4C4-46D3-ACD6-D99981BC3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832225-4D0F-4A7D-8293-844B8BAC9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E665-C992-4CA1-9880-360FFE8326DC}" type="datetimeFigureOut">
              <a:rPr lang="sv-SE" smtClean="0"/>
              <a:t>2022-03-31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21FAFC3-CC57-4EA2-8296-EFFD1B412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122ED5-85D3-4180-AD69-4A2D0A6D7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98A0-99C7-4B75-BD24-20040BA686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47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800AB5-1479-436C-A2CB-EB4E0F2E1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5062F86-A346-4DCB-B725-7183937B3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981807-4013-459C-A558-9A0BE0FB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E665-C992-4CA1-9880-360FFE8326DC}" type="datetimeFigureOut">
              <a:rPr lang="sv-SE" smtClean="0"/>
              <a:t>2022-03-31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D9B326F-4BB6-4337-9574-5881BB368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E395E5A-4BE2-47A3-8EEC-7739AB69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98A0-99C7-4B75-BD24-20040BA686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570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ACA855C-32C5-4DF1-ABA8-B13E6F6044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8ED476C-1AC1-4C23-A057-7FA68C984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CA02E0-3570-490A-8E05-72F27284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E665-C992-4CA1-9880-360FFE8326DC}" type="datetimeFigureOut">
              <a:rPr lang="sv-SE" smtClean="0"/>
              <a:t>2022-03-31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457BBDD-DE44-4D13-BDA9-4160528F6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5D2FA4-CA5E-438B-99B9-38A4F2EBD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98A0-99C7-4B75-BD24-20040BA686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683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0A05BC-1918-47D3-9931-56889C28C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ECD767-74D4-4A77-B04F-11C532D0F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E90658-32EE-4A21-8773-B56194B1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E665-C992-4CA1-9880-360FFE8326DC}" type="datetimeFigureOut">
              <a:rPr lang="sv-SE" smtClean="0"/>
              <a:t>2022-03-31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52D6F1-400D-4103-A30D-F3FD9613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11F6877-3DBB-4EB6-901D-C0102AEC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98A0-99C7-4B75-BD24-20040BA686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127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11EA56-2CC0-407B-A7E2-5B131450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75372D5-FCC7-4FC6-B00A-CF712E812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8EED78C-43BD-41E7-8278-6EDB44C2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E665-C992-4CA1-9880-360FFE8326DC}" type="datetimeFigureOut">
              <a:rPr lang="sv-SE" smtClean="0"/>
              <a:t>2022-03-31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069A37A-BEAD-4454-8B8E-E9587594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ADA24BF-27AF-4BC7-9001-C538E291A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98A0-99C7-4B75-BD24-20040BA686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91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70A0F4-845D-45F2-A726-04D143983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C0390C-2CCB-4BD3-8484-42B6B0E2B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53CA76C-9FD7-4451-8DF9-5CA7961D1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6EA2E28-7B79-4D48-A95F-F05A3A84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E665-C992-4CA1-9880-360FFE8326DC}" type="datetimeFigureOut">
              <a:rPr lang="sv-SE" smtClean="0"/>
              <a:t>2022-03-31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7ACCF6-6F3C-4215-BF6C-E96491C8A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B6BD841-B512-4760-AAEE-9F25393B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98A0-99C7-4B75-BD24-20040BA686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707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C985E8-9842-4787-9C2B-0E17AF86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FB930E4-09F7-429E-B13C-E1800A75C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D8AB231-49EC-4E12-87F7-C5BD9E620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9D72D3F-3994-4F64-A1B3-3B7D4C2E0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B88C97D-1F2C-48CA-9D0C-6E0DFD57B9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0A35116-A835-4133-8103-EABF9586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E665-C992-4CA1-9880-360FFE8326DC}" type="datetimeFigureOut">
              <a:rPr lang="sv-SE" smtClean="0"/>
              <a:t>2022-03-31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0A7AE5A-1165-493F-8335-FFF93D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E9F685D-5926-49D1-9E08-AFAD2855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98A0-99C7-4B75-BD24-20040BA686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636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F9E2E0-D152-4619-BD49-EC4E25EF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53770E4-7800-42C0-9F7B-D0BE0A36E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E665-C992-4CA1-9880-360FFE8326DC}" type="datetimeFigureOut">
              <a:rPr lang="sv-SE" smtClean="0"/>
              <a:t>2022-03-31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FD8ADEF-301A-4528-BBF0-6470DF0E6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891B825-B815-44F0-93B6-063835CDB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98A0-99C7-4B75-BD24-20040BA686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035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44F17D2-D5C4-4281-93C5-2DBFB76C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E665-C992-4CA1-9880-360FFE8326DC}" type="datetimeFigureOut">
              <a:rPr lang="sv-SE" smtClean="0"/>
              <a:t>2022-03-31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D2871C-636D-497F-8C6E-E50C0013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BB79402-BC9B-497C-AFAE-1B39C452D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98A0-99C7-4B75-BD24-20040BA686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03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2D60C-DAB4-4F49-AA2B-7F68C1726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503541-561D-4D69-845A-E6773CA1B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9ADAA62-2EA1-4CC9-A44D-40C620B07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219782E-A76D-4367-ADE9-6C332F98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E665-C992-4CA1-9880-360FFE8326DC}" type="datetimeFigureOut">
              <a:rPr lang="sv-SE" smtClean="0"/>
              <a:t>2022-03-31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E4D111D-49AE-4698-8B7C-89D9F438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1E96014-498F-4ACB-9329-B21F72311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98A0-99C7-4B75-BD24-20040BA686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3476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6B3972-3CE3-445F-B242-6FAE1A907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3856401-EA98-41E8-8846-CC72AC09A3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3F6882-CAFB-4D78-AC67-06EC21259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CD9377-8EF5-45C5-95D7-AF7491045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E665-C992-4CA1-9880-360FFE8326DC}" type="datetimeFigureOut">
              <a:rPr lang="sv-SE" smtClean="0"/>
              <a:t>2022-03-31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65928F-B134-4295-9C10-8E5D7C4C8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28F11F9-100F-458A-8096-209AB3CE1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98A0-99C7-4B75-BD24-20040BA686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246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FD6EA70-4D5D-4FAF-BE8D-1DDF9B4F2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E9DE330-1623-41E2-A7D8-BB2336408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850EE8-72D2-459B-B550-23192419D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E665-C992-4CA1-9880-360FFE8326DC}" type="datetimeFigureOut">
              <a:rPr lang="sv-SE" smtClean="0"/>
              <a:t>2022-03-31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D007B15-931A-4C58-857E-17F069F59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84FA281-5756-4E57-870F-C7B2DEB18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698A0-99C7-4B75-BD24-20040BA686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783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1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AA3ECBB-7DDA-4002-93EC-F84C7C5A5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13303" y="2988013"/>
            <a:ext cx="6839519" cy="863491"/>
          </a:xfrm>
        </p:spPr>
        <p:txBody>
          <a:bodyPr>
            <a:normAutofit fontScale="90000"/>
          </a:bodyPr>
          <a:lstStyle/>
          <a:p>
            <a:pPr algn="just"/>
            <a:r>
              <a:rPr lang="sv-SE" sz="7200" dirty="0">
                <a:solidFill>
                  <a:schemeClr val="bg1"/>
                </a:solidFill>
              </a:rPr>
              <a:t>Benchmarking</a:t>
            </a:r>
            <a:endParaRPr lang="sv-SE" sz="6000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548B25-8930-4425-B2BE-4B17B1D7F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462" y="1986937"/>
            <a:ext cx="4883340" cy="2782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CC99FF"/>
                </a:solidFill>
              </a:rPr>
              <a:t>Why these?</a:t>
            </a:r>
          </a:p>
          <a:p>
            <a:r>
              <a:rPr lang="en-US" sz="2400" dirty="0">
                <a:solidFill>
                  <a:schemeClr val="bg1"/>
                </a:solidFill>
              </a:rPr>
              <a:t>Travel planners that can be used in Stockholm</a:t>
            </a:r>
          </a:p>
          <a:p>
            <a:r>
              <a:rPr lang="en-US" sz="2400" dirty="0">
                <a:solidFill>
                  <a:schemeClr val="bg1"/>
                </a:solidFill>
              </a:rPr>
              <a:t>+1mn downloads in Google Play Store</a:t>
            </a:r>
          </a:p>
          <a:p>
            <a:r>
              <a:rPr lang="en-US" sz="2400" dirty="0">
                <a:solidFill>
                  <a:schemeClr val="bg1"/>
                </a:solidFill>
              </a:rPr>
              <a:t>Mixed average ratings</a:t>
            </a:r>
          </a:p>
        </p:txBody>
      </p:sp>
      <p:pic>
        <p:nvPicPr>
          <p:cNvPr id="4" name="Picture 2" descr="SL-Reseplanerare och biljetter – Appar på Google Play">
            <a:extLst>
              <a:ext uri="{FF2B5EF4-FFF2-40B4-BE49-F238E27FC236}">
                <a16:creationId xmlns:a16="http://schemas.microsoft.com/office/drawing/2014/main" id="{94EEE535-D5DD-4EAA-89ED-7C7BABCBB1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8120"/>
          <a:stretch/>
        </p:blipFill>
        <p:spPr bwMode="auto"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Citymapper - Home | Facebook">
            <a:extLst>
              <a:ext uri="{FF2B5EF4-FFF2-40B4-BE49-F238E27FC236}">
                <a16:creationId xmlns:a16="http://schemas.microsoft.com/office/drawing/2014/main" id="{1C19749A-8DD1-4680-9C48-5DB0582D1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1" r="-2" b="6948"/>
          <a:stretch/>
        </p:blipFill>
        <p:spPr bwMode="auto"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Google Maps – Appar på Google Play">
            <a:extLst>
              <a:ext uri="{FF2B5EF4-FFF2-40B4-BE49-F238E27FC236}">
                <a16:creationId xmlns:a16="http://schemas.microsoft.com/office/drawing/2014/main" id="{30CF0CBC-36EC-4A3C-B0D0-4B9663882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r="22829" b="4"/>
          <a:stretch/>
        </p:blipFill>
        <p:spPr bwMode="auto"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6FB9F985-CA15-4A31-AB0D-FE70712A375D}"/>
              </a:ext>
            </a:extLst>
          </p:cNvPr>
          <p:cNvSpPr txBox="1"/>
          <p:nvPr/>
        </p:nvSpPr>
        <p:spPr>
          <a:xfrm>
            <a:off x="10643905" y="5930814"/>
            <a:ext cx="1192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(   2,2)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4E34CD0-0317-4A26-BE8E-0B329564F06E}"/>
              </a:ext>
            </a:extLst>
          </p:cNvPr>
          <p:cNvSpPr txBox="1"/>
          <p:nvPr/>
        </p:nvSpPr>
        <p:spPr>
          <a:xfrm>
            <a:off x="11062731" y="4037492"/>
            <a:ext cx="1192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(   3,5)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006EA6F-D21D-406B-B8EB-4CACBC69F19A}"/>
              </a:ext>
            </a:extLst>
          </p:cNvPr>
          <p:cNvSpPr txBox="1"/>
          <p:nvPr/>
        </p:nvSpPr>
        <p:spPr>
          <a:xfrm>
            <a:off x="9684359" y="0"/>
            <a:ext cx="1142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(   4,5)</a:t>
            </a:r>
          </a:p>
        </p:txBody>
      </p:sp>
      <p:sp>
        <p:nvSpPr>
          <p:cNvPr id="8" name="Stjärna: 5 punkter 7">
            <a:extLst>
              <a:ext uri="{FF2B5EF4-FFF2-40B4-BE49-F238E27FC236}">
                <a16:creationId xmlns:a16="http://schemas.microsoft.com/office/drawing/2014/main" id="{92A90833-1847-40BB-A231-A72025CA2955}"/>
              </a:ext>
            </a:extLst>
          </p:cNvPr>
          <p:cNvSpPr/>
          <p:nvPr/>
        </p:nvSpPr>
        <p:spPr>
          <a:xfrm>
            <a:off x="9872377" y="156085"/>
            <a:ext cx="216574" cy="216131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Stjärna: 5 punkter 13">
            <a:extLst>
              <a:ext uri="{FF2B5EF4-FFF2-40B4-BE49-F238E27FC236}">
                <a16:creationId xmlns:a16="http://schemas.microsoft.com/office/drawing/2014/main" id="{932341F1-D00A-493D-B264-A8FC11A5D472}"/>
              </a:ext>
            </a:extLst>
          </p:cNvPr>
          <p:cNvSpPr/>
          <p:nvPr/>
        </p:nvSpPr>
        <p:spPr>
          <a:xfrm>
            <a:off x="11260994" y="4191036"/>
            <a:ext cx="216574" cy="216131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v</a:t>
            </a:r>
          </a:p>
        </p:txBody>
      </p:sp>
      <p:sp>
        <p:nvSpPr>
          <p:cNvPr id="15" name="Stjärna: 5 punkter 14">
            <a:extLst>
              <a:ext uri="{FF2B5EF4-FFF2-40B4-BE49-F238E27FC236}">
                <a16:creationId xmlns:a16="http://schemas.microsoft.com/office/drawing/2014/main" id="{547A8256-FBC1-4BE9-A81F-3A6A5328BF70}"/>
              </a:ext>
            </a:extLst>
          </p:cNvPr>
          <p:cNvSpPr/>
          <p:nvPr/>
        </p:nvSpPr>
        <p:spPr>
          <a:xfrm>
            <a:off x="10846157" y="6089240"/>
            <a:ext cx="216574" cy="216131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32A1845-47FA-4E26-9A5B-4194C1FCBBEB}"/>
              </a:ext>
            </a:extLst>
          </p:cNvPr>
          <p:cNvSpPr txBox="1"/>
          <p:nvPr/>
        </p:nvSpPr>
        <p:spPr>
          <a:xfrm>
            <a:off x="10727329" y="6332852"/>
            <a:ext cx="50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>
                    <a:lumMod val="50000"/>
                  </a:schemeClr>
                </a:solidFill>
              </a:rPr>
              <a:t>SL	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C0327835-FD15-434F-9F5D-CED0AF630E2F}"/>
              </a:ext>
            </a:extLst>
          </p:cNvPr>
          <p:cNvSpPr txBox="1"/>
          <p:nvPr/>
        </p:nvSpPr>
        <p:spPr>
          <a:xfrm>
            <a:off x="11118582" y="4486039"/>
            <a:ext cx="10703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>
                    <a:lumMod val="50000"/>
                  </a:schemeClr>
                </a:solidFill>
              </a:rPr>
              <a:t>GOOGLE MAPS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DA575754-4A75-4E6C-BBCC-ADF9ABBEEDAE}"/>
              </a:ext>
            </a:extLst>
          </p:cNvPr>
          <p:cNvSpPr txBox="1"/>
          <p:nvPr/>
        </p:nvSpPr>
        <p:spPr>
          <a:xfrm>
            <a:off x="9727603" y="417427"/>
            <a:ext cx="1355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1">
                    <a:lumMod val="50000"/>
                  </a:schemeClr>
                </a:solidFill>
              </a:rPr>
              <a:t>CITYMAPPER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B1846E9E-8612-47D4-84D5-3C24EAF958BA}"/>
              </a:ext>
            </a:extLst>
          </p:cNvPr>
          <p:cNvSpPr/>
          <p:nvPr/>
        </p:nvSpPr>
        <p:spPr>
          <a:xfrm>
            <a:off x="2749541" y="6183916"/>
            <a:ext cx="1136544" cy="297872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42A8220A-DEC2-4585-BB4B-057EE74E21C9}"/>
              </a:ext>
            </a:extLst>
          </p:cNvPr>
          <p:cNvSpPr/>
          <p:nvPr/>
        </p:nvSpPr>
        <p:spPr>
          <a:xfrm>
            <a:off x="4143695" y="6183915"/>
            <a:ext cx="1136545" cy="297871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247D4097-D4A1-40BC-9EE3-5DEF266EEE47}"/>
              </a:ext>
            </a:extLst>
          </p:cNvPr>
          <p:cNvSpPr/>
          <p:nvPr/>
        </p:nvSpPr>
        <p:spPr>
          <a:xfrm>
            <a:off x="1377984" y="6183916"/>
            <a:ext cx="1136545" cy="297871"/>
          </a:xfrm>
          <a:prstGeom prst="roundRect">
            <a:avLst/>
          </a:prstGeom>
          <a:noFill/>
          <a:ln w="28575">
            <a:solidFill>
              <a:srgbClr val="CF3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56B1097D-7EA5-45F8-A5F2-0E6C8A7A544F}"/>
              </a:ext>
            </a:extLst>
          </p:cNvPr>
          <p:cNvSpPr txBox="1"/>
          <p:nvPr/>
        </p:nvSpPr>
        <p:spPr>
          <a:xfrm>
            <a:off x="1430004" y="6174009"/>
            <a:ext cx="1032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rgbClr val="C00000"/>
                </a:solidFill>
              </a:rPr>
              <a:t>Pain </a:t>
            </a:r>
            <a:r>
              <a:rPr lang="sv-SE" sz="1400" dirty="0" err="1">
                <a:solidFill>
                  <a:srgbClr val="C00000"/>
                </a:solidFill>
              </a:rPr>
              <a:t>points</a:t>
            </a:r>
            <a:endParaRPr lang="sv-SE" sz="1400" dirty="0">
              <a:solidFill>
                <a:srgbClr val="C00000"/>
              </a:solidFill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CB6595B3-953E-4FB3-AF60-EA625F48FB1F}"/>
              </a:ext>
            </a:extLst>
          </p:cNvPr>
          <p:cNvSpPr txBox="1"/>
          <p:nvPr/>
        </p:nvSpPr>
        <p:spPr>
          <a:xfrm>
            <a:off x="2774831" y="6174009"/>
            <a:ext cx="113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accent4">
                    <a:lumMod val="75000"/>
                  </a:schemeClr>
                </a:solidFill>
              </a:rPr>
              <a:t>Conventions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A9CC5C8A-F258-4D69-9217-CD47D6B3693A}"/>
              </a:ext>
            </a:extLst>
          </p:cNvPr>
          <p:cNvSpPr txBox="1"/>
          <p:nvPr/>
        </p:nvSpPr>
        <p:spPr>
          <a:xfrm>
            <a:off x="4301879" y="6189568"/>
            <a:ext cx="113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accent6">
                    <a:lumMod val="75000"/>
                  </a:schemeClr>
                </a:solidFill>
              </a:rPr>
              <a:t>Positives</a:t>
            </a:r>
          </a:p>
        </p:txBody>
      </p:sp>
    </p:spTree>
    <p:extLst>
      <p:ext uri="{BB962C8B-B14F-4D97-AF65-F5344CB8AC3E}">
        <p14:creationId xmlns:p14="http://schemas.microsoft.com/office/powerpoint/2010/main" val="1095920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1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136BBE62-FBF3-474F-9DBC-24F44ABC7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3733801" cy="1325563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GOOGLE MAPS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F34DA81-1347-432A-A601-B1E861F5C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9" y="1314450"/>
            <a:ext cx="2624884" cy="5395595"/>
          </a:xfrm>
          <a:prstGeom prst="rect">
            <a:avLst/>
          </a:prstGeom>
        </p:spPr>
      </p:pic>
      <p:pic>
        <p:nvPicPr>
          <p:cNvPr id="6" name="Bildobjekt 5" descr="En bild som visar bord&#10;&#10;Automatiskt genererad beskrivning">
            <a:extLst>
              <a:ext uri="{FF2B5EF4-FFF2-40B4-BE49-F238E27FC236}">
                <a16:creationId xmlns:a16="http://schemas.microsoft.com/office/drawing/2014/main" id="{57FB0FF5-8AFA-4BD3-A294-48780FD9F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118" y="1314449"/>
            <a:ext cx="2624884" cy="5395595"/>
          </a:xfrm>
          <a:prstGeom prst="rect">
            <a:avLst/>
          </a:prstGeom>
        </p:spPr>
      </p:pic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A8D2D280-87C5-4FDF-AB01-2C1107D73A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258" y="1314449"/>
            <a:ext cx="2624884" cy="5395595"/>
          </a:xfrm>
          <a:prstGeom prst="rect">
            <a:avLst/>
          </a:prstGeom>
        </p:spPr>
      </p:pic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A12A8861-EBD2-45C0-8445-C4D109493DD3}"/>
              </a:ext>
            </a:extLst>
          </p:cNvPr>
          <p:cNvSpPr/>
          <p:nvPr/>
        </p:nvSpPr>
        <p:spPr>
          <a:xfrm>
            <a:off x="975359" y="3212122"/>
            <a:ext cx="2624884" cy="336063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09A486C0-362D-4C85-A0B5-36C34F086239}"/>
              </a:ext>
            </a:extLst>
          </p:cNvPr>
          <p:cNvSpPr/>
          <p:nvPr/>
        </p:nvSpPr>
        <p:spPr>
          <a:xfrm>
            <a:off x="1242646" y="3673231"/>
            <a:ext cx="328246" cy="148492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02EE361A-7904-4364-AE01-012B2B8567A6}"/>
              </a:ext>
            </a:extLst>
          </p:cNvPr>
          <p:cNvSpPr/>
          <p:nvPr/>
        </p:nvSpPr>
        <p:spPr>
          <a:xfrm>
            <a:off x="5549191" y="2796518"/>
            <a:ext cx="1433118" cy="1167270"/>
          </a:xfrm>
          <a:prstGeom prst="roundRect">
            <a:avLst/>
          </a:prstGeom>
          <a:noFill/>
          <a:ln w="28575">
            <a:solidFill>
              <a:srgbClr val="CF3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E22D31C3-7D96-4CFE-B63E-88C803733933}"/>
              </a:ext>
            </a:extLst>
          </p:cNvPr>
          <p:cNvSpPr/>
          <p:nvPr/>
        </p:nvSpPr>
        <p:spPr>
          <a:xfrm>
            <a:off x="9012228" y="2628487"/>
            <a:ext cx="1616695" cy="271022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CB6D60DC-A3AD-4615-955A-D9022ABE6A51}"/>
              </a:ext>
            </a:extLst>
          </p:cNvPr>
          <p:cNvSpPr/>
          <p:nvPr/>
        </p:nvSpPr>
        <p:spPr>
          <a:xfrm>
            <a:off x="3274646" y="1867874"/>
            <a:ext cx="252564" cy="33606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64E44735-0B74-4AB4-849A-F971E5B150E3}"/>
              </a:ext>
            </a:extLst>
          </p:cNvPr>
          <p:cNvSpPr/>
          <p:nvPr/>
        </p:nvSpPr>
        <p:spPr>
          <a:xfrm>
            <a:off x="1565892" y="1543532"/>
            <a:ext cx="1638416" cy="33606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1014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1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136BBE62-FBF3-474F-9DBC-24F44ABC7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3733801" cy="1325563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GOOGLE MAPS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71807B4-3013-4AE1-8115-D7C71543EB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3"/>
          <a:stretch/>
        </p:blipFill>
        <p:spPr>
          <a:xfrm>
            <a:off x="963929" y="1344023"/>
            <a:ext cx="2576435" cy="538824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23DF91A-B313-4548-A604-E9DB68FF96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33"/>
          <a:stretch/>
        </p:blipFill>
        <p:spPr>
          <a:xfrm>
            <a:off x="5468010" y="593518"/>
            <a:ext cx="2576435" cy="6138752"/>
          </a:xfrm>
          <a:prstGeom prst="rect">
            <a:avLst/>
          </a:prstGeom>
        </p:spPr>
      </p:pic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918D997B-B492-4D67-93C2-4698E5F369DA}"/>
              </a:ext>
            </a:extLst>
          </p:cNvPr>
          <p:cNvSpPr/>
          <p:nvPr/>
        </p:nvSpPr>
        <p:spPr>
          <a:xfrm>
            <a:off x="975359" y="2222622"/>
            <a:ext cx="423595" cy="4509648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A3BEDDC3-477F-4618-98CC-E4CEF77B037F}"/>
              </a:ext>
            </a:extLst>
          </p:cNvPr>
          <p:cNvSpPr/>
          <p:nvPr/>
        </p:nvSpPr>
        <p:spPr>
          <a:xfrm flipV="1">
            <a:off x="963929" y="1543295"/>
            <a:ext cx="1654518" cy="41336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416CF600-8D3F-494B-9147-C0817FDAA505}"/>
              </a:ext>
            </a:extLst>
          </p:cNvPr>
          <p:cNvSpPr/>
          <p:nvPr/>
        </p:nvSpPr>
        <p:spPr>
          <a:xfrm>
            <a:off x="5580184" y="679938"/>
            <a:ext cx="252564" cy="24964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9394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1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136BBE62-FBF3-474F-9DBC-24F44ABC7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3733801" cy="1325563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GOOGLE MAPS</a:t>
            </a:r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6134606C-AC68-4FC8-8E37-E2CF87D50F18}"/>
              </a:ext>
            </a:extLst>
          </p:cNvPr>
          <p:cNvSpPr/>
          <p:nvPr/>
        </p:nvSpPr>
        <p:spPr>
          <a:xfrm>
            <a:off x="986691" y="1690686"/>
            <a:ext cx="2921000" cy="40536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2B94D560-28C5-4F6B-84D2-07B43C539680}"/>
              </a:ext>
            </a:extLst>
          </p:cNvPr>
          <p:cNvSpPr/>
          <p:nvPr/>
        </p:nvSpPr>
        <p:spPr>
          <a:xfrm>
            <a:off x="4545933" y="1690687"/>
            <a:ext cx="2921000" cy="4053619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CB4319CB-717F-4946-9492-99240AA33B93}"/>
              </a:ext>
            </a:extLst>
          </p:cNvPr>
          <p:cNvSpPr/>
          <p:nvPr/>
        </p:nvSpPr>
        <p:spPr>
          <a:xfrm>
            <a:off x="8179652" y="1690687"/>
            <a:ext cx="2921000" cy="4053619"/>
          </a:xfrm>
          <a:prstGeom prst="roundRect">
            <a:avLst/>
          </a:prstGeom>
          <a:noFill/>
          <a:ln w="28575">
            <a:solidFill>
              <a:srgbClr val="CF3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5B8CC63-1CE6-462D-918C-544646AE54A3}"/>
              </a:ext>
            </a:extLst>
          </p:cNvPr>
          <p:cNvSpPr txBox="1"/>
          <p:nvPr/>
        </p:nvSpPr>
        <p:spPr>
          <a:xfrm>
            <a:off x="1091348" y="1883508"/>
            <a:ext cx="274186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Map and search bar in homepage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chemeClr val="bg1"/>
                </a:solidFill>
              </a:rPr>
              <a:t>Preset</a:t>
            </a:r>
            <a:r>
              <a:rPr lang="en-GB" sz="1400" dirty="0">
                <a:solidFill>
                  <a:schemeClr val="bg1"/>
                </a:solidFill>
              </a:rPr>
              <a:t> ”My position” as starting point, connected to GPS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Switch button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Metro station symbol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F9BBA60-AA10-4103-B367-F217B21DA982}"/>
              </a:ext>
            </a:extLst>
          </p:cNvPr>
          <p:cNvSpPr txBox="1"/>
          <p:nvPr/>
        </p:nvSpPr>
        <p:spPr>
          <a:xfrm>
            <a:off x="4635500" y="1883508"/>
            <a:ext cx="274186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Can easily see time, way of transportation, duration, times of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Count down to next departure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Can see which time settings are made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Overview of number of stops and ways of 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Coloured line is a good visualization of the metro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F47638F-6058-4339-BE54-A35305E0124B}"/>
              </a:ext>
            </a:extLst>
          </p:cNvPr>
          <p:cNvSpPr txBox="1"/>
          <p:nvPr/>
        </p:nvSpPr>
        <p:spPr>
          <a:xfrm>
            <a:off x="8269219" y="1883507"/>
            <a:ext cx="274186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Clock picker takes times to scroll with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52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1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D9CB89-9ABA-4639-89E4-7214D3D26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2608" cy="1325563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SL</a:t>
            </a:r>
          </a:p>
        </p:txBody>
      </p:sp>
      <p:pic>
        <p:nvPicPr>
          <p:cNvPr id="28" name="Platshållare för innehåll 27" descr="En bild som visar karta&#10;&#10;Automatiskt genererad beskrivning">
            <a:extLst>
              <a:ext uri="{FF2B5EF4-FFF2-40B4-BE49-F238E27FC236}">
                <a16:creationId xmlns:a16="http://schemas.microsoft.com/office/drawing/2014/main" id="{13D27DC0-74F1-42B3-A89D-D5EF6675B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335" y="746919"/>
            <a:ext cx="2609592" cy="5364162"/>
          </a:xfrm>
        </p:spPr>
      </p:pic>
      <p:pic>
        <p:nvPicPr>
          <p:cNvPr id="31" name="Bildobjekt 30" descr="En bild som visar text&#10;&#10;Automatiskt genererad beskrivning">
            <a:extLst>
              <a:ext uri="{FF2B5EF4-FFF2-40B4-BE49-F238E27FC236}">
                <a16:creationId xmlns:a16="http://schemas.microsoft.com/office/drawing/2014/main" id="{7FFB7480-0D53-4ADA-9722-9DD761F2A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16" y="0"/>
            <a:ext cx="2664259" cy="6858000"/>
          </a:xfrm>
          <a:prstGeom prst="rect">
            <a:avLst/>
          </a:prstGeom>
        </p:spPr>
      </p:pic>
      <p:pic>
        <p:nvPicPr>
          <p:cNvPr id="35" name="Bildobjekt 34" descr="En bild som visar text&#10;&#10;Automatiskt genererad beskrivning">
            <a:extLst>
              <a:ext uri="{FF2B5EF4-FFF2-40B4-BE49-F238E27FC236}">
                <a16:creationId xmlns:a16="http://schemas.microsoft.com/office/drawing/2014/main" id="{24888F08-6EED-4FFD-A522-685B85EF0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561" y="634549"/>
            <a:ext cx="2664259" cy="5476532"/>
          </a:xfrm>
          <a:prstGeom prst="rect">
            <a:avLst/>
          </a:prstGeom>
        </p:spPr>
      </p:pic>
      <p:sp>
        <p:nvSpPr>
          <p:cNvPr id="37" name="Rektangel: rundade hörn 36">
            <a:extLst>
              <a:ext uri="{FF2B5EF4-FFF2-40B4-BE49-F238E27FC236}">
                <a16:creationId xmlns:a16="http://schemas.microsoft.com/office/drawing/2014/main" id="{A12E1A5B-D4E4-42C3-A737-4716A24AB45D}"/>
              </a:ext>
            </a:extLst>
          </p:cNvPr>
          <p:cNvSpPr/>
          <p:nvPr/>
        </p:nvSpPr>
        <p:spPr>
          <a:xfrm>
            <a:off x="1904334" y="4124130"/>
            <a:ext cx="2609591" cy="1240972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Rektangel: rundade hörn 40">
            <a:extLst>
              <a:ext uri="{FF2B5EF4-FFF2-40B4-BE49-F238E27FC236}">
                <a16:creationId xmlns:a16="http://schemas.microsoft.com/office/drawing/2014/main" id="{0F786635-A6E6-404D-BDAB-6A027E898897}"/>
              </a:ext>
            </a:extLst>
          </p:cNvPr>
          <p:cNvSpPr/>
          <p:nvPr/>
        </p:nvSpPr>
        <p:spPr>
          <a:xfrm>
            <a:off x="5107597" y="746919"/>
            <a:ext cx="1461153" cy="400814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ktangel: rundade hörn 42">
            <a:extLst>
              <a:ext uri="{FF2B5EF4-FFF2-40B4-BE49-F238E27FC236}">
                <a16:creationId xmlns:a16="http://schemas.microsoft.com/office/drawing/2014/main" id="{0AF5D310-02F9-4FF5-AE16-0C9CA033BE96}"/>
              </a:ext>
            </a:extLst>
          </p:cNvPr>
          <p:cNvSpPr/>
          <p:nvPr/>
        </p:nvSpPr>
        <p:spPr>
          <a:xfrm>
            <a:off x="5013816" y="2630766"/>
            <a:ext cx="2664259" cy="363894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Rektangel: rundade hörn 44">
            <a:extLst>
              <a:ext uri="{FF2B5EF4-FFF2-40B4-BE49-F238E27FC236}">
                <a16:creationId xmlns:a16="http://schemas.microsoft.com/office/drawing/2014/main" id="{8E0AADA6-94C0-4B04-8E1B-E27B63A2A2D2}"/>
              </a:ext>
            </a:extLst>
          </p:cNvPr>
          <p:cNvSpPr/>
          <p:nvPr/>
        </p:nvSpPr>
        <p:spPr>
          <a:xfrm>
            <a:off x="5013815" y="1732384"/>
            <a:ext cx="2664259" cy="363894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Rektangel: rundade hörn 46">
            <a:extLst>
              <a:ext uri="{FF2B5EF4-FFF2-40B4-BE49-F238E27FC236}">
                <a16:creationId xmlns:a16="http://schemas.microsoft.com/office/drawing/2014/main" id="{F867BF8E-0705-44C8-A6AA-65C735FAED7F}"/>
              </a:ext>
            </a:extLst>
          </p:cNvPr>
          <p:cNvSpPr/>
          <p:nvPr/>
        </p:nvSpPr>
        <p:spPr>
          <a:xfrm>
            <a:off x="5013814" y="4397829"/>
            <a:ext cx="2664259" cy="363894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Rektangel: rundade hörn 47">
            <a:extLst>
              <a:ext uri="{FF2B5EF4-FFF2-40B4-BE49-F238E27FC236}">
                <a16:creationId xmlns:a16="http://schemas.microsoft.com/office/drawing/2014/main" id="{91A02271-C258-4CB3-8ED3-B347367A76F4}"/>
              </a:ext>
            </a:extLst>
          </p:cNvPr>
          <p:cNvSpPr/>
          <p:nvPr/>
        </p:nvSpPr>
        <p:spPr>
          <a:xfrm>
            <a:off x="5013813" y="2470211"/>
            <a:ext cx="2664259" cy="3964879"/>
          </a:xfrm>
          <a:prstGeom prst="roundRect">
            <a:avLst/>
          </a:prstGeom>
          <a:noFill/>
          <a:ln w="28575">
            <a:solidFill>
              <a:srgbClr val="CF3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Rektangel: rundade hörn 48">
            <a:extLst>
              <a:ext uri="{FF2B5EF4-FFF2-40B4-BE49-F238E27FC236}">
                <a16:creationId xmlns:a16="http://schemas.microsoft.com/office/drawing/2014/main" id="{FA0920FD-9A5C-459E-9229-C7B9152757E9}"/>
              </a:ext>
            </a:extLst>
          </p:cNvPr>
          <p:cNvSpPr/>
          <p:nvPr/>
        </p:nvSpPr>
        <p:spPr>
          <a:xfrm>
            <a:off x="7148237" y="976430"/>
            <a:ext cx="235544" cy="363894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Rektangel: rundade hörn 49">
            <a:extLst>
              <a:ext uri="{FF2B5EF4-FFF2-40B4-BE49-F238E27FC236}">
                <a16:creationId xmlns:a16="http://schemas.microsoft.com/office/drawing/2014/main" id="{5AC03700-BCFA-493E-A5DC-96FAB49B7851}"/>
              </a:ext>
            </a:extLst>
          </p:cNvPr>
          <p:cNvSpPr/>
          <p:nvPr/>
        </p:nvSpPr>
        <p:spPr>
          <a:xfrm>
            <a:off x="1978091" y="868680"/>
            <a:ext cx="2456236" cy="325544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Rektangel: rundade hörn 51">
            <a:extLst>
              <a:ext uri="{FF2B5EF4-FFF2-40B4-BE49-F238E27FC236}">
                <a16:creationId xmlns:a16="http://schemas.microsoft.com/office/drawing/2014/main" id="{F1C99289-AB7C-4356-A287-88DBB2C87CB4}"/>
              </a:ext>
            </a:extLst>
          </p:cNvPr>
          <p:cNvSpPr/>
          <p:nvPr/>
        </p:nvSpPr>
        <p:spPr>
          <a:xfrm>
            <a:off x="1995360" y="4534677"/>
            <a:ext cx="2438967" cy="391885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933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1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A740CE5-0488-42AC-A76F-7F3BD111E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808" y="880111"/>
            <a:ext cx="2363230" cy="485775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5102894-C5A4-4E47-B25A-FFA159C8C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931" y="880110"/>
            <a:ext cx="2363230" cy="485775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1CA17D0-7AB5-4ED8-8FAD-8FEE36049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054" y="0"/>
            <a:ext cx="2491022" cy="6858000"/>
          </a:xfrm>
          <a:prstGeom prst="rect">
            <a:avLst/>
          </a:pr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136BBE62-FBF3-474F-9DBC-24F44ABC7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2608" cy="1325563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SL</a:t>
            </a:r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02825B9E-6B45-45A4-886E-3335DF0840B6}"/>
              </a:ext>
            </a:extLst>
          </p:cNvPr>
          <p:cNvSpPr/>
          <p:nvPr/>
        </p:nvSpPr>
        <p:spPr>
          <a:xfrm>
            <a:off x="2982423" y="3033730"/>
            <a:ext cx="899112" cy="819811"/>
          </a:xfrm>
          <a:prstGeom prst="roundRect">
            <a:avLst/>
          </a:prstGeom>
          <a:noFill/>
          <a:ln w="28575">
            <a:solidFill>
              <a:srgbClr val="CF3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D95E32ED-2B14-4E92-A4FD-9B57788AC934}"/>
              </a:ext>
            </a:extLst>
          </p:cNvPr>
          <p:cNvSpPr/>
          <p:nvPr/>
        </p:nvSpPr>
        <p:spPr>
          <a:xfrm>
            <a:off x="5223931" y="3308985"/>
            <a:ext cx="2363230" cy="665856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6552239A-DBC8-4D5A-A67F-D59D4C1AE2C1}"/>
              </a:ext>
            </a:extLst>
          </p:cNvPr>
          <p:cNvSpPr/>
          <p:nvPr/>
        </p:nvSpPr>
        <p:spPr>
          <a:xfrm>
            <a:off x="8652798" y="618000"/>
            <a:ext cx="2485277" cy="464351"/>
          </a:xfrm>
          <a:prstGeom prst="roundRect">
            <a:avLst/>
          </a:prstGeom>
          <a:noFill/>
          <a:ln w="28575">
            <a:solidFill>
              <a:srgbClr val="CF3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07B52130-CDC6-44B7-BC33-45F436B42DD3}"/>
              </a:ext>
            </a:extLst>
          </p:cNvPr>
          <p:cNvSpPr/>
          <p:nvPr/>
        </p:nvSpPr>
        <p:spPr>
          <a:xfrm>
            <a:off x="8647054" y="1490280"/>
            <a:ext cx="2485277" cy="141153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0B3FBACB-A60B-4B9F-B0B3-5870AA6AF2EA}"/>
              </a:ext>
            </a:extLst>
          </p:cNvPr>
          <p:cNvSpPr/>
          <p:nvPr/>
        </p:nvSpPr>
        <p:spPr>
          <a:xfrm>
            <a:off x="8647054" y="1157352"/>
            <a:ext cx="1308709" cy="232909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40730E7D-FC71-4CE6-87C0-9153DA086045}"/>
              </a:ext>
            </a:extLst>
          </p:cNvPr>
          <p:cNvSpPr/>
          <p:nvPr/>
        </p:nvSpPr>
        <p:spPr>
          <a:xfrm>
            <a:off x="5218186" y="2351043"/>
            <a:ext cx="1257734" cy="308182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: rundade hörn 16">
            <a:extLst>
              <a:ext uri="{FF2B5EF4-FFF2-40B4-BE49-F238E27FC236}">
                <a16:creationId xmlns:a16="http://schemas.microsoft.com/office/drawing/2014/main" id="{3BD1E3A4-865C-4BA8-A7A5-84B62925D723}"/>
              </a:ext>
            </a:extLst>
          </p:cNvPr>
          <p:cNvSpPr/>
          <p:nvPr/>
        </p:nvSpPr>
        <p:spPr>
          <a:xfrm>
            <a:off x="8647054" y="4314210"/>
            <a:ext cx="720881" cy="817627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20DB195F-5620-4EC3-BDDF-88E1A43398CD}"/>
              </a:ext>
            </a:extLst>
          </p:cNvPr>
          <p:cNvSpPr/>
          <p:nvPr/>
        </p:nvSpPr>
        <p:spPr>
          <a:xfrm>
            <a:off x="9367935" y="4653221"/>
            <a:ext cx="720881" cy="226688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F3EE4D6F-12CA-4CB6-9F12-324B413955A2}"/>
              </a:ext>
            </a:extLst>
          </p:cNvPr>
          <p:cNvSpPr/>
          <p:nvPr/>
        </p:nvSpPr>
        <p:spPr>
          <a:xfrm>
            <a:off x="8860015" y="5595815"/>
            <a:ext cx="244908" cy="21101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7296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1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136BBE62-FBF3-474F-9DBC-24F44ABC7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2608" cy="1325563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SL</a:t>
            </a:r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A92714CA-F6CF-4A2E-8829-11883AF33EF9}"/>
              </a:ext>
            </a:extLst>
          </p:cNvPr>
          <p:cNvSpPr/>
          <p:nvPr/>
        </p:nvSpPr>
        <p:spPr>
          <a:xfrm>
            <a:off x="986691" y="1690686"/>
            <a:ext cx="2921000" cy="40536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BA228319-A8F7-4C5C-A7DB-4FA715CAA8C9}"/>
              </a:ext>
            </a:extLst>
          </p:cNvPr>
          <p:cNvSpPr/>
          <p:nvPr/>
        </p:nvSpPr>
        <p:spPr>
          <a:xfrm>
            <a:off x="4545933" y="1690687"/>
            <a:ext cx="2921000" cy="4053619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C44A8359-270A-40B2-A4CA-EECBDE70AE77}"/>
              </a:ext>
            </a:extLst>
          </p:cNvPr>
          <p:cNvSpPr/>
          <p:nvPr/>
        </p:nvSpPr>
        <p:spPr>
          <a:xfrm>
            <a:off x="8179652" y="1690687"/>
            <a:ext cx="2921000" cy="4053619"/>
          </a:xfrm>
          <a:prstGeom prst="roundRect">
            <a:avLst/>
          </a:prstGeom>
          <a:noFill/>
          <a:ln w="28575">
            <a:solidFill>
              <a:srgbClr val="CF3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0C00D9E1-4FF3-4DDA-8037-78F801AEF99F}"/>
              </a:ext>
            </a:extLst>
          </p:cNvPr>
          <p:cNvSpPr txBox="1"/>
          <p:nvPr/>
        </p:nvSpPr>
        <p:spPr>
          <a:xfrm>
            <a:off x="1091348" y="1883508"/>
            <a:ext cx="274186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Map and search bar in homepage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chemeClr val="bg1"/>
                </a:solidFill>
              </a:rPr>
              <a:t>Preset</a:t>
            </a:r>
            <a:r>
              <a:rPr lang="en-GB" sz="1400" dirty="0">
                <a:solidFill>
                  <a:schemeClr val="bg1"/>
                </a:solidFill>
              </a:rPr>
              <a:t> ”My position” as starting point, connected to GPS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The trip mapped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Metro station symbol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B673EF4-49C0-43D0-8ED7-702B889C7449}"/>
              </a:ext>
            </a:extLst>
          </p:cNvPr>
          <p:cNvSpPr txBox="1"/>
          <p:nvPr/>
        </p:nvSpPr>
        <p:spPr>
          <a:xfrm>
            <a:off x="4635500" y="1883508"/>
            <a:ext cx="274186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Easy to reach search bar with right thumb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Settings and time settings easy to see because of the colour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Fast way of reaching favourites and search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Can see which time settings are made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Can easily see time, way of transportation, duration, times of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Overview of duration and number of stops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Coloured line is a good visualization of the metro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Tells you how many stations to 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4DA32E1-CB95-42C0-AE89-40277E23EB10}"/>
              </a:ext>
            </a:extLst>
          </p:cNvPr>
          <p:cNvSpPr txBox="1"/>
          <p:nvPr/>
        </p:nvSpPr>
        <p:spPr>
          <a:xfrm>
            <a:off x="8269219" y="1883507"/>
            <a:ext cx="274186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Favourites and search history blends together too much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Clock picker takes times to scroll with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The overview mistaken for part of the detailed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21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1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136BBE62-FBF3-474F-9DBC-24F44ABC7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3136641" cy="1325563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CITYMAPPER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64FD8DA-719C-44BF-A66D-1A9CC3B1A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38" y="1405890"/>
            <a:ext cx="2567322" cy="527727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BEFBA49-A8BE-4BA8-BC67-C06A2F06A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39" y="1405890"/>
            <a:ext cx="2567322" cy="5277274"/>
          </a:xfrm>
          <a:prstGeom prst="rect">
            <a:avLst/>
          </a:prstGeom>
        </p:spPr>
      </p:pic>
      <p:pic>
        <p:nvPicPr>
          <p:cNvPr id="9" name="Bildobjekt 8" descr="En bild som visar karta&#10;&#10;Automatiskt genererad beskrivning">
            <a:extLst>
              <a:ext uri="{FF2B5EF4-FFF2-40B4-BE49-F238E27FC236}">
                <a16:creationId xmlns:a16="http://schemas.microsoft.com/office/drawing/2014/main" id="{D65444F1-5D7A-4A6C-A059-B79841439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40" y="1405890"/>
            <a:ext cx="2567322" cy="5277274"/>
          </a:xfrm>
          <a:prstGeom prst="rect">
            <a:avLst/>
          </a:prstGeom>
        </p:spPr>
      </p:pic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6C973AED-75C9-4680-98D0-6E3344258021}"/>
              </a:ext>
            </a:extLst>
          </p:cNvPr>
          <p:cNvSpPr/>
          <p:nvPr/>
        </p:nvSpPr>
        <p:spPr>
          <a:xfrm>
            <a:off x="911253" y="1338322"/>
            <a:ext cx="2654907" cy="2608527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38F39C97-7760-4E52-A7D8-76A0C5732DF5}"/>
              </a:ext>
            </a:extLst>
          </p:cNvPr>
          <p:cNvSpPr/>
          <p:nvPr/>
        </p:nvSpPr>
        <p:spPr>
          <a:xfrm>
            <a:off x="1077020" y="5445110"/>
            <a:ext cx="2421959" cy="834392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v</a:t>
            </a:r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A5F9BEF7-AE86-46E5-9B8F-E14E2B1FB0C8}"/>
              </a:ext>
            </a:extLst>
          </p:cNvPr>
          <p:cNvSpPr/>
          <p:nvPr/>
        </p:nvSpPr>
        <p:spPr>
          <a:xfrm>
            <a:off x="1067689" y="4374227"/>
            <a:ext cx="2431290" cy="1003315"/>
          </a:xfrm>
          <a:prstGeom prst="roundRect">
            <a:avLst/>
          </a:prstGeom>
          <a:noFill/>
          <a:ln w="28575">
            <a:solidFill>
              <a:srgbClr val="CF3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85D046A7-1041-41EC-A2C4-7087AC96F84C}"/>
              </a:ext>
            </a:extLst>
          </p:cNvPr>
          <p:cNvSpPr/>
          <p:nvPr/>
        </p:nvSpPr>
        <p:spPr>
          <a:xfrm>
            <a:off x="4796788" y="2434432"/>
            <a:ext cx="2567322" cy="3845069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17459404-957C-4926-8115-CE13F2E02E76}"/>
              </a:ext>
            </a:extLst>
          </p:cNvPr>
          <p:cNvSpPr/>
          <p:nvPr/>
        </p:nvSpPr>
        <p:spPr>
          <a:xfrm>
            <a:off x="10089928" y="1583732"/>
            <a:ext cx="1013501" cy="385028"/>
          </a:xfrm>
          <a:prstGeom prst="roundRect">
            <a:avLst/>
          </a:prstGeom>
          <a:noFill/>
          <a:ln w="28575">
            <a:solidFill>
              <a:srgbClr val="CF3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909E538A-72DC-40E0-9F04-77ABC0C9924E}"/>
              </a:ext>
            </a:extLst>
          </p:cNvPr>
          <p:cNvSpPr/>
          <p:nvPr/>
        </p:nvSpPr>
        <p:spPr>
          <a:xfrm>
            <a:off x="8742784" y="5377542"/>
            <a:ext cx="2360645" cy="38502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6878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1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136BBE62-FBF3-474F-9DBC-24F44ABC7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3136641" cy="1325563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CITYMAPPER</a:t>
            </a:r>
          </a:p>
        </p:txBody>
      </p:sp>
      <p:pic>
        <p:nvPicPr>
          <p:cNvPr id="4" name="Bildobjekt 3" descr="En bild som visar karta&#10;&#10;Automatiskt genererad beskrivning">
            <a:extLst>
              <a:ext uri="{FF2B5EF4-FFF2-40B4-BE49-F238E27FC236}">
                <a16:creationId xmlns:a16="http://schemas.microsoft.com/office/drawing/2014/main" id="{A65B289D-FEED-4E49-9196-4E5403325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48" y="1292225"/>
            <a:ext cx="2635696" cy="541782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35D66D7C-3E1F-4EC1-859A-00C344558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83" y="1292225"/>
            <a:ext cx="2635696" cy="541782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FD013439-D9ED-4DE1-A318-686F3CF121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205" y="0"/>
            <a:ext cx="1675710" cy="6858000"/>
          </a:xfrm>
          <a:prstGeom prst="rect">
            <a:avLst/>
          </a:prstGeom>
        </p:spPr>
      </p:pic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1E86750A-7A42-45A4-BE0B-9A0E507D8DB7}"/>
              </a:ext>
            </a:extLst>
          </p:cNvPr>
          <p:cNvSpPr/>
          <p:nvPr/>
        </p:nvSpPr>
        <p:spPr>
          <a:xfrm>
            <a:off x="2463282" y="1498174"/>
            <a:ext cx="1136962" cy="1030422"/>
          </a:xfrm>
          <a:prstGeom prst="roundRect">
            <a:avLst/>
          </a:prstGeom>
          <a:noFill/>
          <a:ln w="28575">
            <a:solidFill>
              <a:srgbClr val="CF3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FDF7685E-4997-4C26-BBF2-9E3CC2A0BFD7}"/>
              </a:ext>
            </a:extLst>
          </p:cNvPr>
          <p:cNvSpPr/>
          <p:nvPr/>
        </p:nvSpPr>
        <p:spPr>
          <a:xfrm>
            <a:off x="5527519" y="3908583"/>
            <a:ext cx="1433118" cy="1167270"/>
          </a:xfrm>
          <a:prstGeom prst="roundRect">
            <a:avLst/>
          </a:prstGeom>
          <a:noFill/>
          <a:ln w="28575">
            <a:solidFill>
              <a:srgbClr val="CF3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C42F65E9-9859-488B-8C55-0D0BF619460D}"/>
              </a:ext>
            </a:extLst>
          </p:cNvPr>
          <p:cNvSpPr/>
          <p:nvPr/>
        </p:nvSpPr>
        <p:spPr>
          <a:xfrm>
            <a:off x="9167204" y="6466114"/>
            <a:ext cx="1675709" cy="391886"/>
          </a:xfrm>
          <a:prstGeom prst="roundRect">
            <a:avLst/>
          </a:prstGeom>
          <a:noFill/>
          <a:ln w="28575">
            <a:solidFill>
              <a:srgbClr val="CF3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614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1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136BBE62-FBF3-474F-9DBC-24F44ABC7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3136641" cy="1325563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CITYMAPPER</a:t>
            </a:r>
          </a:p>
        </p:txBody>
      </p:sp>
      <p:pic>
        <p:nvPicPr>
          <p:cNvPr id="3" name="Bildobjekt 2" descr="En bild som visar karta&#10;&#10;Automatiskt genererad beskrivning">
            <a:extLst>
              <a:ext uri="{FF2B5EF4-FFF2-40B4-BE49-F238E27FC236}">
                <a16:creationId xmlns:a16="http://schemas.microsoft.com/office/drawing/2014/main" id="{932C9C99-701C-495C-855A-5A6C0A3EB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29" y="1314450"/>
            <a:ext cx="2646817" cy="544068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A50F6C42-2191-439D-8368-7591F1871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96"/>
          <a:stretch/>
        </p:blipFill>
        <p:spPr>
          <a:xfrm>
            <a:off x="5128796" y="0"/>
            <a:ext cx="2449294" cy="688883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03EB0A9-16F4-4DF6-B141-C4D4F98953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67" b="7161"/>
          <a:stretch/>
        </p:blipFill>
        <p:spPr>
          <a:xfrm>
            <a:off x="8897750" y="0"/>
            <a:ext cx="2692270" cy="6853564"/>
          </a:xfrm>
          <a:prstGeom prst="rect">
            <a:avLst/>
          </a:prstGeom>
        </p:spPr>
      </p:pic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51C40A74-7A31-4D69-87D4-C192695368FD}"/>
              </a:ext>
            </a:extLst>
          </p:cNvPr>
          <p:cNvSpPr/>
          <p:nvPr/>
        </p:nvSpPr>
        <p:spPr>
          <a:xfrm>
            <a:off x="923566" y="4452954"/>
            <a:ext cx="2646817" cy="380303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7427DC96-DFE2-4B73-856B-2788FA4D0435}"/>
              </a:ext>
            </a:extLst>
          </p:cNvPr>
          <p:cNvSpPr/>
          <p:nvPr/>
        </p:nvSpPr>
        <p:spPr>
          <a:xfrm>
            <a:off x="6643396" y="1143951"/>
            <a:ext cx="938925" cy="3549347"/>
          </a:xfrm>
          <a:prstGeom prst="roundRect">
            <a:avLst/>
          </a:prstGeom>
          <a:noFill/>
          <a:ln w="28575">
            <a:solidFill>
              <a:srgbClr val="CF3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C3F4E6FC-73D0-4A68-AEF5-732C2730F670}"/>
              </a:ext>
            </a:extLst>
          </p:cNvPr>
          <p:cNvSpPr/>
          <p:nvPr/>
        </p:nvSpPr>
        <p:spPr>
          <a:xfrm>
            <a:off x="8893519" y="3925416"/>
            <a:ext cx="2692270" cy="907841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F5A8BED3-9F95-4070-81CA-2D4CCC001ACD}"/>
              </a:ext>
            </a:extLst>
          </p:cNvPr>
          <p:cNvSpPr/>
          <p:nvPr/>
        </p:nvSpPr>
        <p:spPr>
          <a:xfrm>
            <a:off x="5201282" y="3548185"/>
            <a:ext cx="244908" cy="21101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28690215-6926-4227-9647-C4175F2E008A}"/>
              </a:ext>
            </a:extLst>
          </p:cNvPr>
          <p:cNvSpPr/>
          <p:nvPr/>
        </p:nvSpPr>
        <p:spPr>
          <a:xfrm>
            <a:off x="959698" y="1299568"/>
            <a:ext cx="2646816" cy="315338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2648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1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136BBE62-FBF3-474F-9DBC-24F44ABC7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3136641" cy="1325563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CITYMAPPER</a:t>
            </a:r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C137C894-84E3-4928-BD4E-CD166AF676F1}"/>
              </a:ext>
            </a:extLst>
          </p:cNvPr>
          <p:cNvSpPr/>
          <p:nvPr/>
        </p:nvSpPr>
        <p:spPr>
          <a:xfrm>
            <a:off x="986691" y="1690686"/>
            <a:ext cx="2921000" cy="40536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7A2DAD36-D276-4CB7-8E39-F04DF886AF30}"/>
              </a:ext>
            </a:extLst>
          </p:cNvPr>
          <p:cNvSpPr/>
          <p:nvPr/>
        </p:nvSpPr>
        <p:spPr>
          <a:xfrm>
            <a:off x="4545933" y="1690687"/>
            <a:ext cx="2921000" cy="4053619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87B287CC-1BCB-41C5-BA21-767E0685044E}"/>
              </a:ext>
            </a:extLst>
          </p:cNvPr>
          <p:cNvSpPr/>
          <p:nvPr/>
        </p:nvSpPr>
        <p:spPr>
          <a:xfrm>
            <a:off x="8179652" y="1690687"/>
            <a:ext cx="2921000" cy="4053619"/>
          </a:xfrm>
          <a:prstGeom prst="roundRect">
            <a:avLst/>
          </a:prstGeom>
          <a:noFill/>
          <a:ln w="28575">
            <a:solidFill>
              <a:srgbClr val="CF3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1D980C5-8A92-4624-A9B4-6B50EED2FED3}"/>
              </a:ext>
            </a:extLst>
          </p:cNvPr>
          <p:cNvSpPr txBox="1"/>
          <p:nvPr/>
        </p:nvSpPr>
        <p:spPr>
          <a:xfrm>
            <a:off x="1091348" y="1883508"/>
            <a:ext cx="274186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Map and search bar in homepage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chemeClr val="bg1"/>
                </a:solidFill>
              </a:rPr>
              <a:t>Preset</a:t>
            </a:r>
            <a:r>
              <a:rPr lang="en-GB" sz="1400" dirty="0">
                <a:solidFill>
                  <a:schemeClr val="bg1"/>
                </a:solidFill>
              </a:rPr>
              <a:t> ”My position” as starting point, connected to GPS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The trip mapped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Metro station symbol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9D043A2-7F8B-4BFA-911C-5F71C45AA1F0}"/>
              </a:ext>
            </a:extLst>
          </p:cNvPr>
          <p:cNvSpPr txBox="1"/>
          <p:nvPr/>
        </p:nvSpPr>
        <p:spPr>
          <a:xfrm>
            <a:off x="4635500" y="1883508"/>
            <a:ext cx="27418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Easy to plan trip for upcoming event, connected to calendar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Can see difference between stations and stops/addresses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Clear overview that shows number of stops, duration and types of 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Clear and non-cluttered visualization of travel with metro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0504AD3-32DE-4901-B78A-AE99C80F84E7}"/>
              </a:ext>
            </a:extLst>
          </p:cNvPr>
          <p:cNvSpPr txBox="1"/>
          <p:nvPr/>
        </p:nvSpPr>
        <p:spPr>
          <a:xfrm>
            <a:off x="8269219" y="1883507"/>
            <a:ext cx="274186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Cluttered homepage and non understandable why the buttons are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Time settings blend into the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Extra click for making time 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Clock picker takes times to scroll with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Confusing what the symbols 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Live time confused with duration between stops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3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1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136BBE62-FBF3-474F-9DBC-24F44ABC7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3733801" cy="1325563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GOOGLE MAPS</a:t>
            </a:r>
          </a:p>
        </p:txBody>
      </p:sp>
      <p:pic>
        <p:nvPicPr>
          <p:cNvPr id="4" name="Bildobjekt 3" descr="En bild som visar karta&#10;&#10;Automatiskt genererad beskrivning">
            <a:extLst>
              <a:ext uri="{FF2B5EF4-FFF2-40B4-BE49-F238E27FC236}">
                <a16:creationId xmlns:a16="http://schemas.microsoft.com/office/drawing/2014/main" id="{ADA8DE64-C68A-4623-B979-5787E53E1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78" y="1291590"/>
            <a:ext cx="2663499" cy="5474970"/>
          </a:xfrm>
          <a:prstGeom prst="rect">
            <a:avLst/>
          </a:prstGeom>
        </p:spPr>
      </p:pic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D60CB8FE-78AC-40BB-AD51-C6D70B3CC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19" y="1291590"/>
            <a:ext cx="2663499" cy="547497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409254B0-5595-4CF4-A795-A8799E3F8A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523" y="1291589"/>
            <a:ext cx="2663499" cy="5474971"/>
          </a:xfrm>
          <a:prstGeom prst="rect">
            <a:avLst/>
          </a:prstGeom>
        </p:spPr>
      </p:pic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7DADCB7F-EC73-4CEB-BE52-2F697FEA644B}"/>
              </a:ext>
            </a:extLst>
          </p:cNvPr>
          <p:cNvSpPr/>
          <p:nvPr/>
        </p:nvSpPr>
        <p:spPr>
          <a:xfrm>
            <a:off x="975979" y="1291589"/>
            <a:ext cx="2663498" cy="415573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8D392CB7-C916-4AB4-A81F-A5DA04BEAD2A}"/>
              </a:ext>
            </a:extLst>
          </p:cNvPr>
          <p:cNvSpPr/>
          <p:nvPr/>
        </p:nvSpPr>
        <p:spPr>
          <a:xfrm>
            <a:off x="1088243" y="1539631"/>
            <a:ext cx="2438967" cy="3470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1729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363</Words>
  <Application>Microsoft Office PowerPoint</Application>
  <PresentationFormat>Bredbild</PresentationFormat>
  <Paragraphs>117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Benchmarking</vt:lpstr>
      <vt:lpstr>SL</vt:lpstr>
      <vt:lpstr>SL</vt:lpstr>
      <vt:lpstr>SL</vt:lpstr>
      <vt:lpstr>CITYMAPPER</vt:lpstr>
      <vt:lpstr>CITYMAPPER</vt:lpstr>
      <vt:lpstr>CITYMAPPER</vt:lpstr>
      <vt:lpstr>CITYMAPPER</vt:lpstr>
      <vt:lpstr>GOOGLE MAPS</vt:lpstr>
      <vt:lpstr>GOOGLE MAPS</vt:lpstr>
      <vt:lpstr>GOOGLE MAPS</vt:lpstr>
      <vt:lpstr>GOOGLE MAPS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Competitive benchmark</dc:title>
  <dc:creator>Priscilla Carlsson</dc:creator>
  <cp:lastModifiedBy>Priscilla Carlsson</cp:lastModifiedBy>
  <cp:revision>21</cp:revision>
  <dcterms:created xsi:type="dcterms:W3CDTF">2022-03-28T17:31:26Z</dcterms:created>
  <dcterms:modified xsi:type="dcterms:W3CDTF">2022-03-31T18:29:06Z</dcterms:modified>
</cp:coreProperties>
</file>